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75" r:id="rId7"/>
    <p:sldId id="267" r:id="rId8"/>
    <p:sldId id="257" r:id="rId9"/>
    <p:sldId id="268" r:id="rId10"/>
    <p:sldId id="272" r:id="rId11"/>
    <p:sldId id="269" r:id="rId12"/>
    <p:sldId id="260" r:id="rId13"/>
    <p:sldId id="261" r:id="rId14"/>
    <p:sldId id="276" r:id="rId15"/>
    <p:sldId id="270" r:id="rId16"/>
    <p:sldId id="264" r:id="rId17"/>
    <p:sldId id="271" r:id="rId18"/>
    <p:sldId id="265" r:id="rId19"/>
    <p:sldId id="273" r:id="rId20"/>
    <p:sldId id="274" r:id="rId21"/>
    <p:sldId id="277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/>
              <a:pPr/>
              <a:t>7.03.2019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488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/>
              <a:pPr/>
              <a:t>7.03.2019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900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/>
              <a:pPr/>
              <a:t>7.03.2019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120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53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46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18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66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97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5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75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2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/>
              <a:pPr/>
              <a:t>7.03.2019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0441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49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84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40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BCBA7-40F0-4158-AF45-7BD63E02BAF7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05F2-499A-4ADD-996F-F28EBE298E7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34213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7E79-BFC9-4D95-B00C-2079848D334A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D2752-E643-402A-8D17-7EA06DF0D1F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82423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99294-69F2-4B94-AC26-538A4B3C2213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F7A10-69BF-4231-8AE5-79C8B42F725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5514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7DE0-0E90-4DD8-BE7D-FF1BB0C1CCBA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77EC0-4A61-41D5-AEE7-E965229D082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56174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06F9-32F9-46AC-BC9B-9E6291511FB4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F044C-7DEC-4C91-9338-3062E3744D1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83664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BD9EC-DC56-4671-9CAF-3FDEC24B0E4D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93A40-70B0-4936-8974-A8FC2DDE23D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83711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A93B-0D33-4AF8-995D-C25585019659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17619-A759-433F-A31C-2C1AB4A8F35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0537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/>
              <a:pPr/>
              <a:t>7.03.2019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1294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9F7EB-2B33-42D6-9F6C-2733FC1D4071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B301E-72C1-4334-8AB2-6EBC0013FB4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06105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5CFE-6F25-468D-9F52-9A0E0779C1CD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9ABB2-B38A-43DB-B221-CEF53EFDD15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54151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0D75-F54B-4147-B2D4-2D12B68356CB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B3E93-21EB-404B-B3E7-B159FB292C9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6565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B3B1-109D-4F80-BEDC-82D5B8FA9583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5EC1B-B9B7-4198-96FA-CD37FB5408F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43098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21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15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38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22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5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3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/>
              <a:pPr/>
              <a:t>7.03.2019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34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82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0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124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6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126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00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92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1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8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7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/>
              <a:pPr/>
              <a:t>7.03.2019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37085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078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213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072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55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26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9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/>
              <a:pPr/>
              <a:t>7.03.2019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501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/>
              <a:pPr/>
              <a:t>7.03.2019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164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/>
              <a:pPr/>
              <a:t>7.03.2019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40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FA2E-DD40-47E5-9D2C-53C949506CD3}" type="datetimeFigureOut">
              <a:rPr lang="tr-TR" smtClean="0"/>
              <a:pPr/>
              <a:t>7.03.2019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1DD-1FFC-4B4B-9D0D-3949C004A7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856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FA2E-DD40-47E5-9D2C-53C949506CD3}" type="datetimeFigureOut">
              <a:rPr lang="tr-TR" smtClean="0"/>
              <a:pPr/>
              <a:t>7.03.2019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791DD-1FFC-4B4B-9D0D-3949C004A7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688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4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A4D756-85A2-4008-B906-BB492F9E9435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2C3BA6-A318-4928-B5C0-DF4C034210D5}" type="slidenum">
              <a:rPr lang="tr-TR" altLang="tr-T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4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8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FA2E-DD40-47E5-9D2C-53C949506CD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7.03.2019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791DD-1FFC-4B4B-9D0D-3949C004A72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290945"/>
            <a:ext cx="9144000" cy="3219018"/>
          </a:xfrm>
        </p:spPr>
        <p:txBody>
          <a:bodyPr>
            <a:noAutofit/>
          </a:bodyPr>
          <a:lstStyle/>
          <a:p>
            <a:r>
              <a:rPr lang="tr-TR" sz="7200" dirty="0" smtClean="0"/>
              <a:t>DOĞANBEY MESLEKİ VE TEKNİK ANADOLU LİSESİ</a:t>
            </a:r>
            <a:endParaRPr lang="tr-TR" sz="7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HASTA VE YAŞLI HİZMETLERİ  ALANI TANITIMI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64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>
          <a:xfrm>
            <a:off x="865909" y="185017"/>
            <a:ext cx="10515600" cy="102033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Hasta ve Yaşlı Bakım Elemanı</a:t>
            </a:r>
            <a:br>
              <a:rPr lang="es-ES" dirty="0"/>
            </a:b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401783" y="942110"/>
            <a:ext cx="11319162" cy="5680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Tanımı</a:t>
            </a:r>
            <a:r>
              <a:rPr lang="tr-TR" dirty="0"/>
              <a:t>: </a:t>
            </a:r>
            <a:r>
              <a:rPr lang="tr-TR" dirty="0" smtClean="0"/>
              <a:t>Hasta/Yaşlı </a:t>
            </a:r>
            <a:r>
              <a:rPr lang="tr-TR" dirty="0"/>
              <a:t>bakımı elemanının sahip olması gereken iletişim, temel sağlık ve hasta bakım hizmetleri ile ilgili yeterlikleri kazandırmaya yönelik eğitim ve öğretim verilen daldır.</a:t>
            </a:r>
          </a:p>
          <a:p>
            <a:pPr marL="0" indent="0">
              <a:buNone/>
            </a:pPr>
            <a:r>
              <a:rPr lang="tr-TR" dirty="0"/>
              <a:t>Bu eğitimi alanlar bilim ve teknolojinin tüm verilerinden yararlanarak, ev ve kurumlarda kendi sorumluluklarının bilinci altında;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hasta kişilerin bakım ve danışmanlığı,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vücut temizliği,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sağlık personeli tarafından önerilen ilaçların kullanılması ve tespit edilen nefes, hareket çalışmaları, beslenmeleri,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hasta kişilerin kişisel ve sosyal sorunlarının çözümünde yardımcı olan, </a:t>
            </a:r>
          </a:p>
          <a:p>
            <a:pPr marL="0" indent="0">
              <a:buNone/>
            </a:pPr>
            <a:r>
              <a:rPr lang="tr-TR" dirty="0"/>
              <a:t>alanıyla ilgili araç ve gereçleri yerinde ve zamanında kullanabilen elemandır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95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8896" y="231494"/>
            <a:ext cx="1186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accent5">
                    <a:lumMod val="75000"/>
                  </a:schemeClr>
                </a:solidFill>
              </a:rPr>
              <a:t>Doğanbey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 Mesleki ve Teknik Anadolu Lisesi</a:t>
            </a:r>
          </a:p>
          <a:p>
            <a:pPr algn="ctr"/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Hasta ve Yaşlı Bakımı Alanı</a:t>
            </a:r>
            <a:endParaRPr lang="tr-T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4" y="1062491"/>
            <a:ext cx="5143500" cy="511232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1062491"/>
            <a:ext cx="5143500" cy="51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8896" y="231494"/>
            <a:ext cx="1186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accent5">
                    <a:lumMod val="75000"/>
                  </a:schemeClr>
                </a:solidFill>
              </a:rPr>
              <a:t>Doğanbey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 Mesleki ve Teknik Anadolu Lisesi</a:t>
            </a:r>
          </a:p>
          <a:p>
            <a:pPr algn="ctr"/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Hasta ve Yaşlı Bakımı Alanı</a:t>
            </a:r>
            <a:endParaRPr lang="tr-T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" y="1062491"/>
            <a:ext cx="120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7030A0"/>
                </a:solidFill>
              </a:rPr>
              <a:t>Mezunlarının Ek Puanları İle Yerleşebilecekleri </a:t>
            </a:r>
            <a:r>
              <a:rPr lang="tr-TR" sz="2400" dirty="0" smtClean="0">
                <a:solidFill>
                  <a:srgbClr val="7030A0"/>
                </a:solidFill>
              </a:rPr>
              <a:t> Ön </a:t>
            </a:r>
            <a:r>
              <a:rPr lang="tr-TR" sz="2400" dirty="0">
                <a:solidFill>
                  <a:srgbClr val="7030A0"/>
                </a:solidFill>
              </a:rPr>
              <a:t>Lisans Programları</a:t>
            </a:r>
          </a:p>
        </p:txBody>
      </p:sp>
      <p:sp>
        <p:nvSpPr>
          <p:cNvPr id="10" name="Başlı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Acil Durum ve Afet Yönetimi </a:t>
            </a:r>
          </a:p>
          <a:p>
            <a:r>
              <a:rPr lang="tr-TR" dirty="0"/>
              <a:t>Ameliyathane Hizmetleri </a:t>
            </a:r>
          </a:p>
          <a:p>
            <a:r>
              <a:rPr lang="tr-TR" dirty="0"/>
              <a:t>Çevre Koruma ve Kontrol </a:t>
            </a:r>
          </a:p>
          <a:p>
            <a:r>
              <a:rPr lang="tr-TR" dirty="0"/>
              <a:t>Çevre Sağlığı </a:t>
            </a:r>
          </a:p>
          <a:p>
            <a:r>
              <a:rPr lang="tr-TR" dirty="0"/>
              <a:t>Diyaliz </a:t>
            </a:r>
          </a:p>
          <a:p>
            <a:r>
              <a:rPr lang="tr-TR" dirty="0"/>
              <a:t>Eczane Hizmetleri </a:t>
            </a:r>
          </a:p>
          <a:p>
            <a:r>
              <a:rPr lang="tr-TR" dirty="0" err="1"/>
              <a:t>Elektronörofizyoloji</a:t>
            </a:r>
            <a:r>
              <a:rPr lang="tr-TR" dirty="0"/>
              <a:t> </a:t>
            </a:r>
          </a:p>
          <a:p>
            <a:r>
              <a:rPr lang="tr-TR" dirty="0"/>
              <a:t>Engelli Bakımı ve Rehabilitasyon </a:t>
            </a:r>
          </a:p>
          <a:p>
            <a:r>
              <a:rPr lang="tr-TR" dirty="0"/>
              <a:t>Evde Hasta Bakımı</a:t>
            </a:r>
          </a:p>
          <a:p>
            <a:endParaRPr lang="tr-TR" dirty="0"/>
          </a:p>
        </p:txBody>
      </p:sp>
      <p:pic>
        <p:nvPicPr>
          <p:cNvPr id="14" name="İçerik Yer Tutucusu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21" y="1884218"/>
            <a:ext cx="5181600" cy="4059381"/>
          </a:xfrm>
        </p:spPr>
      </p:pic>
    </p:spTree>
    <p:extLst>
      <p:ext uri="{BB962C8B-B14F-4D97-AF65-F5344CB8AC3E}">
        <p14:creationId xmlns:p14="http://schemas.microsoft.com/office/powerpoint/2010/main" val="14388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8896" y="231494"/>
            <a:ext cx="1186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accent5">
                    <a:lumMod val="75000"/>
                  </a:schemeClr>
                </a:solidFill>
              </a:rPr>
              <a:t>Doğanbey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 Mesleki ve Teknik Anadolu Lisesi</a:t>
            </a:r>
          </a:p>
          <a:p>
            <a:pPr algn="ctr"/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Hasta ve Yaşlı Bakımı Alanı</a:t>
            </a:r>
            <a:endParaRPr lang="tr-T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" y="1062491"/>
            <a:ext cx="120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7030A0"/>
                </a:solidFill>
              </a:rPr>
              <a:t>Mezunlarının Ek Puanları İle Yerleşebilecekleri </a:t>
            </a:r>
            <a:r>
              <a:rPr lang="tr-TR" sz="2400" dirty="0" smtClean="0">
                <a:solidFill>
                  <a:srgbClr val="7030A0"/>
                </a:solidFill>
              </a:rPr>
              <a:t> Ön </a:t>
            </a:r>
            <a:r>
              <a:rPr lang="tr-TR" sz="2400" dirty="0">
                <a:solidFill>
                  <a:srgbClr val="7030A0"/>
                </a:solidFill>
              </a:rPr>
              <a:t>Lisans Programları</a:t>
            </a:r>
          </a:p>
        </p:txBody>
      </p:sp>
      <p:sp>
        <p:nvSpPr>
          <p:cNvPr id="10" name="Başlı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Fizyoterapi </a:t>
            </a:r>
          </a:p>
          <a:p>
            <a:r>
              <a:rPr lang="tr-TR" dirty="0"/>
              <a:t>İlk ve Acil Yardım </a:t>
            </a:r>
          </a:p>
          <a:p>
            <a:r>
              <a:rPr lang="tr-TR" dirty="0"/>
              <a:t>İş ve Uğraşı Terapisi </a:t>
            </a:r>
          </a:p>
          <a:p>
            <a:r>
              <a:rPr lang="tr-TR" dirty="0"/>
              <a:t>Otopsi Yardımcılığı </a:t>
            </a:r>
          </a:p>
          <a:p>
            <a:r>
              <a:rPr lang="tr-TR" dirty="0"/>
              <a:t>Sağlık Kurumları İşletmeciliği </a:t>
            </a:r>
          </a:p>
          <a:p>
            <a:r>
              <a:rPr lang="tr-TR" dirty="0"/>
              <a:t>Sağlık Turizmi İşletmeciliği </a:t>
            </a:r>
          </a:p>
          <a:p>
            <a:r>
              <a:rPr lang="tr-TR" dirty="0"/>
              <a:t>Sosyal Hizmetler </a:t>
            </a:r>
          </a:p>
          <a:p>
            <a:r>
              <a:rPr lang="tr-TR" dirty="0"/>
              <a:t>Yaşlı Bakımı</a:t>
            </a:r>
          </a:p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45" y="1842654"/>
            <a:ext cx="5597237" cy="4308763"/>
          </a:xfrm>
        </p:spPr>
      </p:pic>
    </p:spTree>
    <p:extLst>
      <p:ext uri="{BB962C8B-B14F-4D97-AF65-F5344CB8AC3E}">
        <p14:creationId xmlns:p14="http://schemas.microsoft.com/office/powerpoint/2010/main" val="37788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dirty="0" smtClean="0"/>
              <a:t>MEZUN OLDUKTAN SONRA…..</a:t>
            </a:r>
            <a:endParaRPr lang="tr-TR" sz="5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1565564"/>
            <a:ext cx="11028218" cy="5001491"/>
          </a:xfrm>
        </p:spPr>
      </p:pic>
    </p:spTree>
    <p:extLst>
      <p:ext uri="{BB962C8B-B14F-4D97-AF65-F5344CB8AC3E}">
        <p14:creationId xmlns:p14="http://schemas.microsoft.com/office/powerpoint/2010/main" val="30356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8896" y="231494"/>
            <a:ext cx="1186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4472C4">
                    <a:lumMod val="75000"/>
                  </a:srgbClr>
                </a:solidFill>
              </a:rPr>
              <a:t>Doğanbey</a:t>
            </a:r>
            <a:r>
              <a:rPr lang="tr-TR" sz="2400" b="1" dirty="0" smtClean="0">
                <a:solidFill>
                  <a:srgbClr val="4472C4">
                    <a:lumMod val="75000"/>
                  </a:srgbClr>
                </a:solidFill>
              </a:rPr>
              <a:t> Mesleki ve Teknik Anadolu Lisesi</a:t>
            </a:r>
          </a:p>
          <a:p>
            <a:pPr algn="ctr"/>
            <a:r>
              <a:rPr lang="tr-TR" sz="2400" b="1" dirty="0" smtClean="0">
                <a:solidFill>
                  <a:srgbClr val="4472C4">
                    <a:lumMod val="75000"/>
                  </a:srgbClr>
                </a:solidFill>
              </a:rPr>
              <a:t>Hasta ve Yaşlı Bakımı Alanı</a:t>
            </a:r>
            <a:endParaRPr lang="tr-TR" sz="24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48640" y="1767856"/>
            <a:ext cx="40609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7030A0"/>
                </a:solidFill>
              </a:rPr>
              <a:t>Mezun olan öğrencilerimiz üniversite eğitimlerini de tamamladıktan sonra kamu ve özel sektöre ait Huzurevleri, bakımevleri ile yaşlı dinlenme evleri, hastaneler, polikliniklerde istihdam imkânları </a:t>
            </a:r>
            <a:r>
              <a:rPr lang="tr-TR" sz="2800" dirty="0" smtClean="0">
                <a:solidFill>
                  <a:srgbClr val="7030A0"/>
                </a:solidFill>
              </a:rPr>
              <a:t>bulacaklardır. </a:t>
            </a:r>
            <a:endParaRPr lang="tr-TR" sz="2800" dirty="0">
              <a:solidFill>
                <a:srgbClr val="7030A0"/>
              </a:solidFill>
            </a:endParaRPr>
          </a:p>
        </p:txBody>
      </p:sp>
      <p:pic>
        <p:nvPicPr>
          <p:cNvPr id="10242" name="Picture 2" descr="http://www.farkliisfikirleri.com/wp-content/uploads/2014/04/evde-yasli-baki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0792" y="1792141"/>
            <a:ext cx="6807933" cy="4683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8896" y="231494"/>
            <a:ext cx="1186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4472C4">
                    <a:lumMod val="75000"/>
                  </a:srgbClr>
                </a:solidFill>
              </a:rPr>
              <a:t>Doğanbey</a:t>
            </a:r>
            <a:r>
              <a:rPr lang="tr-TR" sz="2400" b="1" dirty="0" smtClean="0">
                <a:solidFill>
                  <a:srgbClr val="4472C4">
                    <a:lumMod val="75000"/>
                  </a:srgbClr>
                </a:solidFill>
              </a:rPr>
              <a:t> Mesleki ve Teknik Anadolu Lisesi</a:t>
            </a:r>
          </a:p>
          <a:p>
            <a:pPr algn="ctr"/>
            <a:r>
              <a:rPr lang="tr-TR" sz="2400" b="1" dirty="0" smtClean="0">
                <a:solidFill>
                  <a:srgbClr val="4472C4">
                    <a:lumMod val="75000"/>
                  </a:srgbClr>
                </a:solidFill>
              </a:rPr>
              <a:t>Hasta ve Yaşlı Bakımı Alanı</a:t>
            </a:r>
            <a:endParaRPr lang="tr-TR" sz="24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7067697" y="1690321"/>
            <a:ext cx="43162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rgbClr val="7030A0"/>
                </a:solidFill>
              </a:rPr>
              <a:t>Huzurevlerine,bakımevlerine</a:t>
            </a:r>
            <a:r>
              <a:rPr lang="tr-TR" sz="2800" dirty="0">
                <a:solidFill>
                  <a:srgbClr val="7030A0"/>
                </a:solidFill>
              </a:rPr>
              <a:t>, rehabilitasyon merkezlerine ve evde bakım hizmetlerine duyulan ihtiyacın giderek artması ve bu alanda çalışacak elemanların sertifikalı olma zorunluluğu, bu alanda istihdam olanaklarının artacağını da göstermektedir</a:t>
            </a:r>
          </a:p>
        </p:txBody>
      </p:sp>
      <p:pic>
        <p:nvPicPr>
          <p:cNvPr id="6" name="Picture 4" descr="http://www.yasadikca.com/Client/Image/Upload/Article/engelli-bakimi-ve-rehabilitasyon-bolumu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41" y="1664951"/>
            <a:ext cx="5853941" cy="487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title"/>
          </p:nvPr>
        </p:nvSpPr>
        <p:spPr>
          <a:xfrm>
            <a:off x="796636" y="263237"/>
            <a:ext cx="10515600" cy="2119745"/>
          </a:xfrm>
        </p:spPr>
        <p:txBody>
          <a:bodyPr>
            <a:normAutofit/>
          </a:bodyPr>
          <a:lstStyle/>
          <a:p>
            <a:r>
              <a:rPr lang="tr-TR" sz="5400" dirty="0" smtClean="0"/>
              <a:t>İHTİYARLIK DA BİR MİSAFİRDİR,ONU AĞIRLAMAK GEREKİR(HARİRİ)</a:t>
            </a:r>
            <a:endParaRPr lang="tr-TR" sz="5400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2701636"/>
            <a:ext cx="11319164" cy="3962400"/>
          </a:xfrm>
        </p:spPr>
      </p:pic>
    </p:spTree>
    <p:extLst>
      <p:ext uri="{BB962C8B-B14F-4D97-AF65-F5344CB8AC3E}">
        <p14:creationId xmlns:p14="http://schemas.microsoft.com/office/powerpoint/2010/main" val="39869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8896" y="231494"/>
            <a:ext cx="1186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Doğanbey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Mesleki ve Teknik Anadolu Lisesi</a:t>
            </a:r>
          </a:p>
          <a:p>
            <a:pPr algn="ctr"/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 ve Yaşlı Bakımı Alanı</a:t>
            </a:r>
            <a:endParaRPr lang="tr-TR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78302" y="1700824"/>
            <a:ext cx="4284074" cy="35394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tr-TR" sz="2800" dirty="0" smtClean="0">
                <a:solidFill>
                  <a:srgbClr val="7030A0"/>
                </a:solidFill>
              </a:rPr>
              <a:t>Çoğunlukla </a:t>
            </a:r>
            <a:r>
              <a:rPr lang="tr-TR" sz="2800" dirty="0">
                <a:solidFill>
                  <a:srgbClr val="7030A0"/>
                </a:solidFill>
              </a:rPr>
              <a:t>gelişmiş ülkelerde daha görünür olan yaşlanma olgusu, artık gelişmiş ülkeler kadar gelişmekte olan ülkeler açısından da önemle değerlendirilmesi gereken bir konudur. 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endParaRPr lang="tr-TR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gazidanismanlik.com/wp-content/uploads/2011/07/yasli-bakim-anka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098" y="1659988"/>
            <a:ext cx="6887039" cy="485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8896" y="231494"/>
            <a:ext cx="1186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accent5">
                    <a:lumMod val="75000"/>
                  </a:schemeClr>
                </a:solidFill>
              </a:rPr>
              <a:t>Doğanbey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 Mesleki ve Teknik Anadolu Lisesi</a:t>
            </a:r>
          </a:p>
          <a:p>
            <a:pPr algn="ctr"/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Hasta ve Yaşlı Bakımı Alanı</a:t>
            </a:r>
            <a:endParaRPr lang="tr-T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36100" y="1925908"/>
            <a:ext cx="3791705" cy="44012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tr-TR" sz="2800" dirty="0" smtClean="0">
                <a:solidFill>
                  <a:srgbClr val="7030A0"/>
                </a:solidFill>
              </a:rPr>
              <a:t>Yaşlı</a:t>
            </a:r>
            <a:r>
              <a:rPr lang="tr-TR" sz="2800" dirty="0">
                <a:solidFill>
                  <a:srgbClr val="7030A0"/>
                </a:solidFill>
              </a:rPr>
              <a:t>, hasta ve engelli için </a:t>
            </a:r>
            <a:r>
              <a:rPr lang="tr-TR" sz="2800" dirty="0" smtClean="0">
                <a:solidFill>
                  <a:srgbClr val="7030A0"/>
                </a:solidFill>
              </a:rPr>
              <a:t>en uygun bakım </a:t>
            </a:r>
            <a:r>
              <a:rPr lang="tr-TR" sz="2800" dirty="0">
                <a:solidFill>
                  <a:srgbClr val="7030A0"/>
                </a:solidFill>
              </a:rPr>
              <a:t>kurum bakımıdır </a:t>
            </a:r>
            <a:r>
              <a:rPr lang="tr-TR" sz="2800" dirty="0" smtClean="0">
                <a:solidFill>
                  <a:srgbClr val="7030A0"/>
                </a:solidFill>
              </a:rPr>
              <a:t>. Ancak ülkemizde hem yetersiz hemde oldukça pahalı </a:t>
            </a:r>
            <a:r>
              <a:rPr lang="tr-TR" sz="2800" dirty="0">
                <a:solidFill>
                  <a:srgbClr val="7030A0"/>
                </a:solidFill>
              </a:rPr>
              <a:t>bir </a:t>
            </a:r>
            <a:r>
              <a:rPr lang="tr-TR" sz="2800" dirty="0" smtClean="0">
                <a:solidFill>
                  <a:srgbClr val="7030A0"/>
                </a:solidFill>
              </a:rPr>
              <a:t>bakım hizmetidir. Ülkemizde hizmete ait ara eleman eksikliği bizi bu alanı açmaya yöneltmiştir</a:t>
            </a:r>
            <a:r>
              <a:rPr lang="tr-TR" sz="2800" dirty="0" smtClean="0">
                <a:solidFill>
                  <a:srgbClr val="FF0000"/>
                </a:solidFill>
              </a:rPr>
              <a:t>.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2" name="Picture 2" descr="http://www.avrasyarefleksoloji.com/FileUpload/ds260999/File/112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865" y="1898908"/>
            <a:ext cx="7206372" cy="4473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64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8896" y="231494"/>
            <a:ext cx="1186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accent5">
                    <a:lumMod val="75000"/>
                  </a:schemeClr>
                </a:solidFill>
              </a:rPr>
              <a:t>Doğanbey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 Mesleki ve Teknik Anadolu Lisesi</a:t>
            </a:r>
          </a:p>
          <a:p>
            <a:pPr algn="ctr"/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Hasta ve Yaşlı Bakımı Alanı</a:t>
            </a:r>
            <a:endParaRPr lang="tr-T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7526216" y="1565738"/>
            <a:ext cx="37842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 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olarak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amacımız ülkemizde hasta ve yaşlı bakımı konusunda uzman ara eleman yetiştirmektir. 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7018"/>
            <a:ext cx="3394364" cy="399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5" y="1486570"/>
            <a:ext cx="3560619" cy="399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3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8896" y="231494"/>
            <a:ext cx="1186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accent5">
                    <a:lumMod val="75000"/>
                  </a:schemeClr>
                </a:solidFill>
              </a:rPr>
              <a:t>Doğanbey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 Mesleki ve Teknik Anadolu Lisesi</a:t>
            </a:r>
          </a:p>
          <a:p>
            <a:pPr algn="ctr"/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Hasta ve Yaşlı Bakımı Alanı</a:t>
            </a:r>
            <a:endParaRPr lang="tr-T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7680961" y="1523535"/>
            <a:ext cx="42094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7030A0"/>
                </a:solidFill>
              </a:rPr>
              <a:t>2014-2015 </a:t>
            </a:r>
            <a:r>
              <a:rPr lang="tr-TR" sz="2400" dirty="0">
                <a:solidFill>
                  <a:srgbClr val="7030A0"/>
                </a:solidFill>
              </a:rPr>
              <a:t>Eğitim-Öğretim </a:t>
            </a:r>
            <a:r>
              <a:rPr lang="tr-TR" sz="2400" dirty="0" smtClean="0">
                <a:solidFill>
                  <a:srgbClr val="7030A0"/>
                </a:solidFill>
              </a:rPr>
              <a:t>yılından itibaren 10. </a:t>
            </a:r>
            <a:r>
              <a:rPr lang="tr-TR" sz="2400" dirty="0">
                <a:solidFill>
                  <a:srgbClr val="7030A0"/>
                </a:solidFill>
              </a:rPr>
              <a:t>sınıflardan </a:t>
            </a:r>
            <a:r>
              <a:rPr lang="tr-TR" sz="2400" dirty="0" smtClean="0">
                <a:solidFill>
                  <a:srgbClr val="7030A0"/>
                </a:solidFill>
              </a:rPr>
              <a:t>bir şube bu alanda eğitim vermeye başlamıştır. Okulumuzda </a:t>
            </a:r>
            <a:r>
              <a:rPr lang="tr-TR" sz="2400" dirty="0">
                <a:solidFill>
                  <a:srgbClr val="7030A0"/>
                </a:solidFill>
              </a:rPr>
              <a:t>aynı zamanda 1 adet uygulama sınıfı bulunmaktadır. </a:t>
            </a:r>
            <a:r>
              <a:rPr lang="tr-TR" sz="2400" dirty="0" smtClean="0">
                <a:solidFill>
                  <a:srgbClr val="7030A0"/>
                </a:solidFill>
              </a:rPr>
              <a:t>Bu </a:t>
            </a:r>
            <a:r>
              <a:rPr lang="tr-TR" sz="2400" dirty="0">
                <a:solidFill>
                  <a:srgbClr val="7030A0"/>
                </a:solidFill>
              </a:rPr>
              <a:t>alanda okuyan toplam öğrenci sayımız şu an </a:t>
            </a:r>
            <a:r>
              <a:rPr lang="tr-TR" sz="2400" dirty="0" smtClean="0">
                <a:solidFill>
                  <a:srgbClr val="7030A0"/>
                </a:solidFill>
              </a:rPr>
              <a:t>44’ dir</a:t>
            </a:r>
            <a:r>
              <a:rPr lang="tr-TR" sz="2400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" y="1062491"/>
            <a:ext cx="3837183" cy="321856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5" y="3601027"/>
            <a:ext cx="4017817" cy="30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2947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tr-TR" altLang="tr-T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DOĞANBEY MESLEKİ VE TEKNİK ANADOLU LİSESİ</a:t>
            </a: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1884218"/>
            <a:ext cx="10945090" cy="4696691"/>
          </a:xfrm>
        </p:spPr>
      </p:pic>
    </p:spTree>
    <p:extLst>
      <p:ext uri="{BB962C8B-B14F-4D97-AF65-F5344CB8AC3E}">
        <p14:creationId xmlns:p14="http://schemas.microsoft.com/office/powerpoint/2010/main" val="14513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8896" y="231494"/>
            <a:ext cx="1186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4472C4">
                    <a:lumMod val="75000"/>
                  </a:srgbClr>
                </a:solidFill>
              </a:rPr>
              <a:t>Doğanbey</a:t>
            </a:r>
            <a:r>
              <a:rPr lang="tr-TR" sz="2400" b="1" dirty="0" smtClean="0">
                <a:solidFill>
                  <a:srgbClr val="4472C4">
                    <a:lumMod val="75000"/>
                  </a:srgbClr>
                </a:solidFill>
              </a:rPr>
              <a:t> Mesleki ve Teknik Anadolu Lisesi</a:t>
            </a:r>
          </a:p>
          <a:p>
            <a:pPr algn="ctr"/>
            <a:r>
              <a:rPr lang="tr-TR" sz="2400" b="1" dirty="0" smtClean="0">
                <a:solidFill>
                  <a:srgbClr val="4472C4">
                    <a:lumMod val="75000"/>
                  </a:srgbClr>
                </a:solidFill>
              </a:rPr>
              <a:t>Hasta ve Yaşlı Bakımı Alanı</a:t>
            </a:r>
            <a:endParaRPr lang="tr-TR" sz="2400" b="1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468582"/>
            <a:ext cx="11725856" cy="5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8896" y="231494"/>
            <a:ext cx="1186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accent5">
                    <a:lumMod val="75000"/>
                  </a:schemeClr>
                </a:solidFill>
              </a:rPr>
              <a:t>Doğanbey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 Mesleki ve Teknik Anadolu Lisesi</a:t>
            </a:r>
          </a:p>
          <a:p>
            <a:pPr algn="ctr"/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Hasta ve Yaşlı Bakımı Alanı</a:t>
            </a:r>
            <a:endParaRPr lang="tr-T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96947" y="1806600"/>
            <a:ext cx="3494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7030A0"/>
                </a:solidFill>
              </a:rPr>
              <a:t>ALANIN </a:t>
            </a:r>
            <a:r>
              <a:rPr lang="tr-TR" sz="2800" b="1" dirty="0" smtClean="0">
                <a:solidFill>
                  <a:srgbClr val="7030A0"/>
                </a:solidFill>
              </a:rPr>
              <a:t>TANIMI</a:t>
            </a:r>
          </a:p>
          <a:p>
            <a:r>
              <a:rPr lang="tr-TR" sz="2800" dirty="0" smtClean="0">
                <a:solidFill>
                  <a:srgbClr val="7030A0"/>
                </a:solidFill>
              </a:rPr>
              <a:t>Temel </a:t>
            </a:r>
            <a:r>
              <a:rPr lang="tr-TR" sz="2800" dirty="0">
                <a:solidFill>
                  <a:srgbClr val="7030A0"/>
                </a:solidFill>
              </a:rPr>
              <a:t>sağlık hizmetleri, yaşlı, engelli, hasta, yaşlı tüm insanlara, bulundukları her ortamda ve şartta (okul, ev, işyeri, hastane) sağlık hizmeti verilen alandır. </a:t>
            </a:r>
          </a:p>
        </p:txBody>
      </p:sp>
      <p:pic>
        <p:nvPicPr>
          <p:cNvPr id="7170" name="Picture 2" descr="http://i.on5yirmi5.com/image/2010/12/20/78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52" y="1832977"/>
            <a:ext cx="7888104" cy="44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8896" y="231494"/>
            <a:ext cx="1186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accent5">
                    <a:lumMod val="75000"/>
                  </a:schemeClr>
                </a:solidFill>
              </a:rPr>
              <a:t>Doğanbey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 Mesleki ve Teknik Anadolu Lisesi</a:t>
            </a:r>
          </a:p>
          <a:p>
            <a:pPr algn="ctr"/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Hasta ve Yaşlı Bakımı Alanı</a:t>
            </a:r>
            <a:endParaRPr lang="tr-T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71055" y="1466075"/>
            <a:ext cx="115318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7030A0"/>
                </a:solidFill>
              </a:rPr>
              <a:t>Hasta ve Yaşlı Bakım Elemanı</a:t>
            </a:r>
            <a:endParaRPr lang="tr-TR" sz="3200" dirty="0" smtClean="0">
              <a:solidFill>
                <a:srgbClr val="7030A0"/>
              </a:solidFill>
            </a:endParaRPr>
          </a:p>
          <a:p>
            <a:r>
              <a:rPr lang="tr-TR" sz="3200" dirty="0" smtClean="0">
                <a:solidFill>
                  <a:srgbClr val="7030A0"/>
                </a:solidFill>
              </a:rPr>
              <a:t>İletişim, temel sağlık, vücut mekaniği ve yaşlının bakımı ile ilgili yeterlikleri kazanmış, </a:t>
            </a:r>
            <a:endParaRPr lang="tr-TR" sz="3200" dirty="0" smtClean="0">
              <a:solidFill>
                <a:srgbClr val="7030A0"/>
              </a:solidFill>
            </a:endParaRPr>
          </a:p>
          <a:p>
            <a:r>
              <a:rPr lang="tr-TR" sz="3200" dirty="0" smtClean="0">
                <a:solidFill>
                  <a:srgbClr val="7030A0"/>
                </a:solidFill>
              </a:rPr>
              <a:t>bilim </a:t>
            </a:r>
            <a:r>
              <a:rPr lang="tr-TR" sz="3200" dirty="0" smtClean="0">
                <a:solidFill>
                  <a:srgbClr val="7030A0"/>
                </a:solidFill>
              </a:rPr>
              <a:t>ve teknolojinin tüm verilerinden yararlanarak, ev ve kurumlarda kendi sorumluluklarının bilinci altında; yaşlı kişilerin bakım ve danışmanlığı, </a:t>
            </a:r>
            <a:r>
              <a:rPr lang="tr-TR" sz="3200" dirty="0">
                <a:solidFill>
                  <a:srgbClr val="7030A0"/>
                </a:solidFill>
              </a:rPr>
              <a:t>vücut temizliği, sağlık personeli tarafından önerilen ilaçların kullanılması ve tespit edilen nefes, hareket çalışmaları, beslenmeleri, yaşlı kişilerin kişisel ve sosyal sorunlarının çözümünde yardımcı olan , alanıyla ilgili araç-gereçleri yerinde ve zamanında kullanabilme becerisine sahip nitelikte kişilerdir.</a:t>
            </a:r>
          </a:p>
          <a:p>
            <a:endParaRPr lang="tr-TR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511</Words>
  <Application>Microsoft Office PowerPoint</Application>
  <PresentationFormat>Özel</PresentationFormat>
  <Paragraphs>68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Office Teması</vt:lpstr>
      <vt:lpstr>1_Office Teması</vt:lpstr>
      <vt:lpstr>Ofis Teması</vt:lpstr>
      <vt:lpstr>2_Office Teması</vt:lpstr>
      <vt:lpstr>3_Office Teması</vt:lpstr>
      <vt:lpstr>DOĞANBEY MESLEKİ VE TEKNİK ANADOLU LİSESİ</vt:lpstr>
      <vt:lpstr>PowerPoint Sunusu</vt:lpstr>
      <vt:lpstr>PowerPoint Sunusu</vt:lpstr>
      <vt:lpstr>PowerPoint Sunusu</vt:lpstr>
      <vt:lpstr>PowerPoint Sunusu</vt:lpstr>
      <vt:lpstr>DOĞANBEY MESLEKİ VE TEKNİK ANADOLU LİSESİ</vt:lpstr>
      <vt:lpstr>PowerPoint Sunusu</vt:lpstr>
      <vt:lpstr>PowerPoint Sunusu</vt:lpstr>
      <vt:lpstr>PowerPoint Sunusu</vt:lpstr>
      <vt:lpstr>Hasta ve Yaşlı Bakım Elemanı </vt:lpstr>
      <vt:lpstr>PowerPoint Sunusu</vt:lpstr>
      <vt:lpstr>PowerPoint Sunusu</vt:lpstr>
      <vt:lpstr>PowerPoint Sunusu</vt:lpstr>
      <vt:lpstr>MEZUN OLDUKTAN SONRA…..</vt:lpstr>
      <vt:lpstr>PowerPoint Sunusu</vt:lpstr>
      <vt:lpstr>PowerPoint Sunusu</vt:lpstr>
      <vt:lpstr>İHTİYARLIK DA BİR MİSAFİRDİR,ONU AĞIRLAMAK GEREKİR(HARİRİ)</vt:lpstr>
    </vt:vector>
  </TitlesOfParts>
  <Company>SilentAll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User</dc:creator>
  <cp:lastModifiedBy>MUSA ÖZÇEVİRİCİ</cp:lastModifiedBy>
  <cp:revision>44</cp:revision>
  <dcterms:created xsi:type="dcterms:W3CDTF">2015-04-02T20:55:44Z</dcterms:created>
  <dcterms:modified xsi:type="dcterms:W3CDTF">2019-03-07T12:33:23Z</dcterms:modified>
</cp:coreProperties>
</file>